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57" r:id="rId21"/>
    <p:sldId id="258" r:id="rId22"/>
    <p:sldId id="27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DF4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A1A858-52CE-421B-A27A-DA5F41AC45FF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1378F-37F2-47C2-9CBF-B0836042A5B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45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A3629-D1E7-436A-B4E9-268425EFCADC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C3271-C4E2-4FBD-A0FD-80B828223C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841BF-AF28-4ED1-BBB0-F03EBBE0E77B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61989-E6FE-4474-AD61-F24258F59B6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ECA205-8063-47B3-9DA2-928A5FF5B2DA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8782E-8064-44E7-BE76-0467090A5C2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1C5CB3-9B14-42D4-863D-3C7E8CA41A92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8C6EF-9193-4CFB-BA1F-1B660278AC9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85128-37B2-4654-86D0-7696CC90F057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DD8BD-92A2-4B71-884A-507FECCA724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8D2B18-2260-4647-A021-0629786CBC21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6ED47-5EF3-47E0-B60B-62B58E69A4D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93036-005E-4674-B33D-8BB33A7AD45E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6902-2178-4A81-9DB3-FF6C2D3A728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45BFF-E0A2-4DB0-85D9-9B427394622C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54A3-61DD-495E-9266-C258CA3127D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B0F5E-62AE-40B0-8004-012A12F252E7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936D1-E656-4D7E-8C30-D682338E7D2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D1DBA-9803-4AC9-A5FA-398DD4FABD9C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8D883-31EF-4086-B221-FA29E067D30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95D3B4-7BC0-4288-BF87-282B5574ECD0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939C4-F578-4C8F-B6B7-3B357E19A1E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1D189"/>
                </a:solidFill>
              </a:defRPr>
            </a:lvl1pPr>
          </a:lstStyle>
          <a:p>
            <a:fld id="{F3A92720-7208-433F-B6E7-BF5FE6CCBD21}" type="datetimeFigureOut">
              <a:rPr lang="en-AU"/>
              <a:pPr/>
              <a:t>10/04/2014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D189"/>
                </a:solidFill>
              </a:defRPr>
            </a:lvl1pPr>
          </a:lstStyle>
          <a:p>
            <a:fld id="{BC29F6D7-65A7-4E8C-9756-0A4973FD87D2}" type="slidenum">
              <a:rPr lang="en-AU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2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1371600" y="4700588"/>
            <a:ext cx="6400800" cy="17526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D1D189"/>
                </a:solidFill>
              </a:rPr>
              <a:t>Workshop April 2014</a:t>
            </a:r>
          </a:p>
          <a:p>
            <a:pPr eaLnBrk="1" hangingPunct="1"/>
            <a:r>
              <a:rPr lang="en-GB" dirty="0" smtClean="0">
                <a:solidFill>
                  <a:srgbClr val="D1D189"/>
                </a:solidFill>
              </a:rPr>
              <a:t>“An introduction to Still Life”</a:t>
            </a:r>
            <a:endParaRPr lang="en-AU" dirty="0" smtClean="0">
              <a:solidFill>
                <a:srgbClr val="D1D189"/>
              </a:solidFill>
            </a:endParaRPr>
          </a:p>
        </p:txBody>
      </p:sp>
      <p:pic>
        <p:nvPicPr>
          <p:cNvPr id="1433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196975"/>
            <a:ext cx="85820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Additional/Optional Equipment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676934"/>
          </a:xfrm>
        </p:spPr>
        <p:txBody>
          <a:bodyPr/>
          <a:lstStyle/>
          <a:p>
            <a:r>
              <a:rPr lang="en-AU" dirty="0" smtClean="0"/>
              <a:t>A Light Tent</a:t>
            </a:r>
          </a:p>
          <a:p>
            <a:pPr lvl="1"/>
            <a:r>
              <a:rPr lang="en-AU" dirty="0" smtClean="0"/>
              <a:t>A cheap and effective Still Life set up, available off EBay</a:t>
            </a:r>
          </a:p>
          <a:p>
            <a:r>
              <a:rPr lang="en-AU" dirty="0" smtClean="0"/>
              <a:t>A display Table</a:t>
            </a:r>
          </a:p>
          <a:p>
            <a:pPr lvl="1"/>
            <a:r>
              <a:rPr lang="en-AU" dirty="0" smtClean="0"/>
              <a:t>Now you are talking about serious Still Life photography, utilising a special table that helps control the light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98" y="1700808"/>
            <a:ext cx="1576326" cy="1576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98" y="4077072"/>
            <a:ext cx="1576326" cy="14744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984" y="3126377"/>
            <a:ext cx="5987008" cy="298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59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Choosing The Subject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 household objects.</a:t>
            </a:r>
          </a:p>
          <a:p>
            <a:r>
              <a:rPr lang="en-AU" dirty="0" smtClean="0"/>
              <a:t>There’s more to Still Life that bowls of fruit or vases of flowers.</a:t>
            </a:r>
          </a:p>
          <a:p>
            <a:r>
              <a:rPr lang="en-AU" dirty="0" smtClean="0"/>
              <a:t>Try to avoid reflective subjects unless you are comfortable with lighting control.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1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Lighting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en-AU" dirty="0" smtClean="0"/>
              <a:t>Lighting is Key</a:t>
            </a:r>
          </a:p>
          <a:p>
            <a:r>
              <a:rPr lang="en-AU" dirty="0" smtClean="0"/>
              <a:t>Doesn’t have to be expensive</a:t>
            </a:r>
          </a:p>
          <a:p>
            <a:pPr lvl="1"/>
            <a:r>
              <a:rPr lang="en-AU" dirty="0" smtClean="0"/>
              <a:t>Natural Light is free.</a:t>
            </a:r>
          </a:p>
          <a:p>
            <a:pPr lvl="1"/>
            <a:r>
              <a:rPr lang="en-AU" dirty="0" smtClean="0"/>
              <a:t>Set up a nice table next to a window</a:t>
            </a:r>
          </a:p>
          <a:p>
            <a:r>
              <a:rPr lang="en-AU" dirty="0" smtClean="0"/>
              <a:t>Use reflectors to eliminate/reduce shadows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52" y="3057203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Lenses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/>
          <a:lstStyle/>
          <a:p>
            <a:r>
              <a:rPr lang="en-AU" dirty="0" smtClean="0"/>
              <a:t>Prime lenses are best (Quality)</a:t>
            </a:r>
          </a:p>
          <a:p>
            <a:r>
              <a:rPr lang="en-AU" dirty="0" smtClean="0"/>
              <a:t>Focal length 50 – 100mm</a:t>
            </a:r>
          </a:p>
          <a:p>
            <a:r>
              <a:rPr lang="en-AU" dirty="0" smtClean="0"/>
              <a:t>Image Stabilisation</a:t>
            </a:r>
          </a:p>
          <a:p>
            <a:pPr lvl="1"/>
            <a:r>
              <a:rPr lang="en-AU" dirty="0" smtClean="0"/>
              <a:t>Off if using a tripod.</a:t>
            </a:r>
          </a:p>
          <a:p>
            <a:pPr lvl="2"/>
            <a:r>
              <a:rPr lang="en-AU" dirty="0" smtClean="0"/>
              <a:t>Although newer lenses state IS can be left on when using a tripod it is better to switch it off.</a:t>
            </a:r>
          </a:p>
          <a:p>
            <a:pPr lvl="2"/>
            <a:r>
              <a:rPr lang="en-AU" dirty="0" smtClean="0"/>
              <a:t>IS can introduce the effect of movement as the IS system adjusts after the </a:t>
            </a:r>
            <a:r>
              <a:rPr lang="en-AU" smtClean="0"/>
              <a:t>shutter is </a:t>
            </a:r>
            <a:r>
              <a:rPr lang="en-AU" dirty="0" smtClean="0"/>
              <a:t>pressed causing blur.</a:t>
            </a:r>
          </a:p>
          <a:p>
            <a:pPr lvl="1"/>
            <a:r>
              <a:rPr lang="en-AU" dirty="0" smtClean="0"/>
              <a:t>On if hand holding the shot.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745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A Tripod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Remember, on a tripod, the camera is static</a:t>
            </a:r>
          </a:p>
          <a:p>
            <a:r>
              <a:rPr lang="en-AU" dirty="0" smtClean="0"/>
              <a:t>Take your camera off the tripod and look at alternative points of view</a:t>
            </a:r>
          </a:p>
          <a:p>
            <a:pPr lvl="1"/>
            <a:r>
              <a:rPr lang="en-AU" dirty="0" smtClean="0"/>
              <a:t>Different angle of view</a:t>
            </a:r>
          </a:p>
          <a:p>
            <a:pPr lvl="1"/>
            <a:r>
              <a:rPr lang="en-AU" dirty="0" smtClean="0"/>
              <a:t>Different elevation</a:t>
            </a:r>
          </a:p>
          <a:p>
            <a:r>
              <a:rPr lang="en-AU" dirty="0" smtClean="0"/>
              <a:t>Move your tripod setup to facilitate shots you see when moving around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7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A Tripod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Remember, on a tripod, the camera is static</a:t>
            </a:r>
          </a:p>
          <a:p>
            <a:r>
              <a:rPr lang="en-AU" dirty="0" smtClean="0"/>
              <a:t>Take your camera off the tripod and look at alternative points of view</a:t>
            </a:r>
          </a:p>
          <a:p>
            <a:pPr lvl="1"/>
            <a:r>
              <a:rPr lang="en-AU" dirty="0" smtClean="0"/>
              <a:t>Different angle of view</a:t>
            </a:r>
          </a:p>
          <a:p>
            <a:pPr lvl="1"/>
            <a:r>
              <a:rPr lang="en-AU" dirty="0" smtClean="0"/>
              <a:t>Different elevation</a:t>
            </a:r>
          </a:p>
          <a:p>
            <a:r>
              <a:rPr lang="en-AU" dirty="0" smtClean="0"/>
              <a:t>Move your tripod setup to facilitate shots you see when moving around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20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 not underestimate the background</a:t>
            </a:r>
          </a:p>
          <a:p>
            <a:r>
              <a:rPr lang="en-AU" dirty="0" smtClean="0"/>
              <a:t>Keep it simple – So it doesn’t become a key part of the image</a:t>
            </a:r>
          </a:p>
          <a:p>
            <a:r>
              <a:rPr lang="en-AU" dirty="0" smtClean="0"/>
              <a:t>Contrast the background with the subject</a:t>
            </a:r>
          </a:p>
          <a:p>
            <a:r>
              <a:rPr lang="en-AU" dirty="0" smtClean="0"/>
              <a:t>Compliment a key colour in the image</a:t>
            </a:r>
          </a:p>
          <a:p>
            <a:r>
              <a:rPr lang="en-AU" dirty="0" smtClean="0"/>
              <a:t>Think about the surface on which the shot is set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3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Composing The Shot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Composition will make, or break your shot.</a:t>
            </a:r>
          </a:p>
          <a:p>
            <a:r>
              <a:rPr lang="en-AU" dirty="0" smtClean="0"/>
              <a:t>Use the rules: -</a:t>
            </a:r>
          </a:p>
          <a:p>
            <a:pPr lvl="1"/>
            <a:r>
              <a:rPr lang="en-AU" dirty="0" smtClean="0"/>
              <a:t>Rule of thirds</a:t>
            </a:r>
          </a:p>
          <a:p>
            <a:pPr lvl="1"/>
            <a:r>
              <a:rPr lang="en-AU" dirty="0" smtClean="0"/>
              <a:t>Leading lines</a:t>
            </a:r>
          </a:p>
          <a:p>
            <a:pPr lvl="1"/>
            <a:r>
              <a:rPr lang="en-AU" dirty="0" smtClean="0"/>
              <a:t>Diagonals</a:t>
            </a:r>
          </a:p>
          <a:p>
            <a:r>
              <a:rPr lang="en-AU" dirty="0" smtClean="0"/>
              <a:t>Eliminate distractions</a:t>
            </a:r>
          </a:p>
          <a:p>
            <a:r>
              <a:rPr lang="en-AU" dirty="0" smtClean="0"/>
              <a:t>Vary the composition</a:t>
            </a:r>
          </a:p>
          <a:p>
            <a:r>
              <a:rPr lang="en-AU" dirty="0" smtClean="0"/>
              <a:t>Beware of negative space</a:t>
            </a:r>
          </a:p>
        </p:txBody>
      </p:sp>
    </p:spTree>
    <p:extLst>
      <p:ext uri="{BB962C8B-B14F-4D97-AF65-F5344CB8AC3E}">
        <p14:creationId xmlns:p14="http://schemas.microsoft.com/office/powerpoint/2010/main" val="38508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Composing The Shot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77" y="1417638"/>
            <a:ext cx="678024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 Sm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Your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Being in control of every aspect of the shot means you can take time to check, adjust and review before taking the shot.</a:t>
            </a:r>
          </a:p>
          <a:p>
            <a:r>
              <a:rPr lang="en-AU" dirty="0" smtClean="0"/>
              <a:t>Take a few shots, review the results and adjust the shot if it is not right</a:t>
            </a:r>
          </a:p>
          <a:p>
            <a:r>
              <a:rPr lang="en-AU" dirty="0" smtClean="0"/>
              <a:t>Getting lost in the shot?  Take a break, come back to it in half an hour it will still be set up the same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52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Still life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photograph of a pictorial arrangement of inanimate objects whether natural or manmade or a combination of both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Synthetic </a:t>
            </a:r>
            <a:r>
              <a:rPr lang="en-US" dirty="0"/>
              <a:t>scenes made up from models are described as "Table Top" and are excluded.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9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Camera Settings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Exposure Mode	– Manual</a:t>
            </a:r>
          </a:p>
          <a:p>
            <a:r>
              <a:rPr lang="en-AU" dirty="0" smtClean="0"/>
              <a:t>Focus Mode 		– Manual</a:t>
            </a:r>
          </a:p>
          <a:p>
            <a:r>
              <a:rPr lang="en-AU" dirty="0" smtClean="0"/>
              <a:t>Shutter Speed 	– 1/60</a:t>
            </a:r>
            <a:r>
              <a:rPr lang="en-AU" baseline="30000" dirty="0" smtClean="0"/>
              <a:t>th</a:t>
            </a:r>
            <a:r>
              <a:rPr lang="en-AU" dirty="0" smtClean="0"/>
              <a:t> Second or slower</a:t>
            </a:r>
          </a:p>
          <a:p>
            <a:r>
              <a:rPr lang="en-AU" dirty="0" smtClean="0"/>
              <a:t>Aperture 		– F16 or F22</a:t>
            </a:r>
          </a:p>
          <a:p>
            <a:r>
              <a:rPr lang="en-AU" dirty="0" smtClean="0"/>
              <a:t>ISO 			– 100</a:t>
            </a:r>
          </a:p>
          <a:p>
            <a:r>
              <a:rPr lang="en-AU" dirty="0" smtClean="0"/>
              <a:t>Drive mode 		– Single shot</a:t>
            </a:r>
          </a:p>
          <a:p>
            <a:r>
              <a:rPr lang="en-AU" dirty="0" smtClean="0"/>
              <a:t>White Balance 	– </a:t>
            </a:r>
            <a:r>
              <a:rPr lang="en-AU" dirty="0" smtClean="0"/>
              <a:t>Daylight</a:t>
            </a:r>
          </a:p>
          <a:p>
            <a:r>
              <a:rPr lang="en-AU" dirty="0" smtClean="0"/>
              <a:t>Lens			– 50 – 100mm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4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Still Life Tips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dirty="0" smtClean="0"/>
              <a:t>Still life </a:t>
            </a:r>
            <a:r>
              <a:rPr lang="en-AU" smtClean="0"/>
              <a:t>puts you in </a:t>
            </a:r>
            <a:r>
              <a:rPr lang="en-AU" dirty="0" smtClean="0"/>
              <a:t>total control of the shot, so take your time and look at every detail</a:t>
            </a:r>
          </a:p>
          <a:p>
            <a:pPr marL="514350" indent="-514350">
              <a:buAutoNum type="arabicPeriod"/>
            </a:pPr>
            <a:r>
              <a:rPr lang="en-AU" dirty="0" smtClean="0"/>
              <a:t>Lighting is key, experiment with natural light as well as flash.</a:t>
            </a:r>
          </a:p>
          <a:p>
            <a:pPr marL="514350" indent="-514350">
              <a:buAutoNum type="arabicPeriod"/>
            </a:pPr>
            <a:r>
              <a:rPr lang="en-AU" dirty="0" smtClean="0"/>
              <a:t>Use reflectors to fine tune lighting and control shadows</a:t>
            </a:r>
          </a:p>
          <a:p>
            <a:pPr marL="514350" indent="-514350">
              <a:buAutoNum type="arabicPeriod"/>
            </a:pPr>
            <a:r>
              <a:rPr lang="en-AU" dirty="0" smtClean="0"/>
              <a:t>There is no excuse for a poorly lit or out of focus Still Life shot.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39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Practical Workshop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Now it is time to get your cameras and give Still Life a try.</a:t>
            </a:r>
          </a:p>
        </p:txBody>
      </p:sp>
    </p:spTree>
    <p:extLst>
      <p:ext uri="{BB962C8B-B14F-4D97-AF65-F5344CB8AC3E}">
        <p14:creationId xmlns:p14="http://schemas.microsoft.com/office/powerpoint/2010/main" val="6442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Natural Subjects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Natural objects are – Food, Flowers, Plants, Feathers, Rocks and Stones, Shells, Bones </a:t>
            </a:r>
            <a:r>
              <a:rPr lang="en-AU" dirty="0" err="1" smtClean="0"/>
              <a:t>etc</a:t>
            </a:r>
            <a:endParaRPr lang="en-AU" dirty="0" smtClean="0"/>
          </a:p>
          <a:p>
            <a:pPr lvl="1"/>
            <a:r>
              <a:rPr lang="en-AU" dirty="0" smtClean="0"/>
              <a:t>Beware with rocks and stones that your image is not deemed a landscape</a:t>
            </a:r>
          </a:p>
          <a:p>
            <a:pPr lvl="1"/>
            <a:r>
              <a:rPr lang="en-AU" dirty="0" smtClean="0"/>
              <a:t>Beware with flowers and other plants that your image does not become a Macro</a:t>
            </a:r>
          </a:p>
        </p:txBody>
      </p:sp>
    </p:spTree>
    <p:extLst>
      <p:ext uri="{BB962C8B-B14F-4D97-AF65-F5344CB8AC3E}">
        <p14:creationId xmlns:p14="http://schemas.microsoft.com/office/powerpoint/2010/main" val="5359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Artificial Subjects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Artificial Still Life objects are – Books, Vases, Glassware, Jars, Jewellery, Coins/Currency, Tools, Candy, Toys etc.</a:t>
            </a:r>
          </a:p>
          <a:p>
            <a:pPr lvl="1"/>
            <a:r>
              <a:rPr lang="en-AU" dirty="0" smtClean="0"/>
              <a:t>Beware with Toys/models, the common technique of posing these items to imitate a situation or scene IS NOT Still life, but is a separate discipline known as “Table Top”.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78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To Start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Still Life scenes are purposely set up and every last detail should be in the hands of the photographer.</a:t>
            </a:r>
          </a:p>
          <a:p>
            <a:r>
              <a:rPr lang="en-AU" dirty="0" smtClean="0"/>
              <a:t>You do not need $1000’s of equipment to take Still Life Images, nor do you need a big studio.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6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Minimum Equipment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Camera </a:t>
            </a:r>
            <a:r>
              <a:rPr lang="en-AU" dirty="0" smtClean="0"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20" y="2060848"/>
            <a:ext cx="2539682" cy="2539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7072"/>
            <a:ext cx="2539682" cy="2539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41" y="3863181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Minimum Equipment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ym typeface="Wingdings" panose="05000000000000000000" pitchFamily="2" charset="2"/>
              </a:rPr>
              <a:t>Tripod – You can take still life images without one, but a good sturdy tripod gives you more fine control over the end result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6992"/>
            <a:ext cx="2492029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Minimum Equipment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r>
              <a:rPr lang="en-AU" dirty="0" smtClean="0">
                <a:sym typeface="Wingdings" panose="05000000000000000000" pitchFamily="2" charset="2"/>
              </a:rPr>
              <a:t>A Table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A table cloth or paper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A background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Can be plain or patterned, either used as part of the atmosphere of the image or to balance it. 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Reflectors / Light modifiers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(White Card, Tin Foil etc.)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2212851" cy="19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Additional/Optional Equipment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ym typeface="Wingdings" panose="05000000000000000000" pitchFamily="2" charset="2"/>
              </a:rPr>
              <a:t>Lamps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It is possible to use a couple simple lamps as your light source.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Flash 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On camera flash can be used, but you WILL need reflectors to eliminate harsh shadows.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Off camera flash is better, use a Speedlight with a cable, wireless or light activated trigger.</a:t>
            </a:r>
          </a:p>
          <a:p>
            <a:pPr lvl="1"/>
            <a:r>
              <a:rPr lang="en-AU" dirty="0" smtClean="0">
                <a:sym typeface="Wingdings" panose="05000000000000000000" pitchFamily="2" charset="2"/>
              </a:rPr>
              <a:t>Studio Lights.</a:t>
            </a:r>
          </a:p>
        </p:txBody>
      </p:sp>
    </p:spTree>
    <p:extLst>
      <p:ext uri="{BB962C8B-B14F-4D97-AF65-F5344CB8AC3E}">
        <p14:creationId xmlns:p14="http://schemas.microsoft.com/office/powerpoint/2010/main" val="7558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26&quot;&gt;&lt;property id=&quot;20148&quot; value=&quot;5&quot;/&gt;&lt;property id=&quot;20300&quot; value=&quot;Slide 2 - &amp;quot;Digital Set&amp;quot;&quot;/&gt;&lt;property id=&quot;20307&quot; value=&quot;279&quot;/&gt;&lt;/object&gt;&lt;object type=&quot;3&quot; unique_id=&quot;10283&quot;&gt;&lt;property id=&quot;20148&quot; value=&quot;5&quot;/&gt;&lt;property id=&quot;20300&quot; value=&quot;Slide 4&quot;/&gt;&lt;property id=&quot;20307&quot; value=&quot;280&quot;/&gt;&lt;/object&gt;&lt;object type=&quot;3&quot; unique_id=&quot;10284&quot;&gt;&lt;property id=&quot;20148&quot; value=&quot;5&quot;/&gt;&lt;property id=&quot;20300&quot; value=&quot;Slide 5&quot;/&gt;&lt;property id=&quot;20307&quot; value=&quot;281&quot;/&gt;&lt;/object&gt;&lt;object type=&quot;3&quot; unique_id=&quot;10285&quot;&gt;&lt;property id=&quot;20148&quot; value=&quot;5&quot;/&gt;&lt;property id=&quot;20300&quot; value=&quot;Slide 6&quot;/&gt;&lt;property id=&quot;20307&quot; value=&quot;282&quot;/&gt;&lt;/object&gt;&lt;object type=&quot;3&quot; unique_id=&quot;10286&quot;&gt;&lt;property id=&quot;20148&quot; value=&quot;5&quot;/&gt;&lt;property id=&quot;20300&quot; value=&quot;Slide 7&quot;/&gt;&lt;property id=&quot;20307&quot; value=&quot;283&quot;/&gt;&lt;/object&gt;&lt;object type=&quot;3&quot; unique_id=&quot;10287&quot;&gt;&lt;property id=&quot;20148&quot; value=&quot;5&quot;/&gt;&lt;property id=&quot;20300&quot; value=&quot;Slide 8&quot;/&gt;&lt;property id=&quot;20307&quot; value=&quot;284&quot;/&gt;&lt;/object&gt;&lt;object type=&quot;3&quot; unique_id=&quot;10288&quot;&gt;&lt;property id=&quot;20148&quot; value=&quot;5&quot;/&gt;&lt;property id=&quot;20300&quot; value=&quot;Slide 9&quot;/&gt;&lt;property id=&quot;20307&quot; value=&quot;285&quot;/&gt;&lt;/object&gt;&lt;object type=&quot;3&quot; unique_id=&quot;10289&quot;&gt;&lt;property id=&quot;20148&quot; value=&quot;5&quot;/&gt;&lt;property id=&quot;20300&quot; value=&quot;Slide 10&quot;/&gt;&lt;property id=&quot;20307&quot; value=&quot;286&quot;/&gt;&lt;/object&gt;&lt;object type=&quot;3&quot; unique_id=&quot;10290&quot;&gt;&lt;property id=&quot;20148&quot; value=&quot;5&quot;/&gt;&lt;property id=&quot;20300&quot; value=&quot;Slide 11&quot;/&gt;&lt;property id=&quot;20307&quot; value=&quot;287&quot;/&gt;&lt;/object&gt;&lt;object type=&quot;3&quot; unique_id=&quot;10291&quot;&gt;&lt;property id=&quot;20148&quot; value=&quot;5&quot;/&gt;&lt;property id=&quot;20300&quot; value=&quot;Slide 12&quot;/&gt;&lt;property id=&quot;20307&quot; value=&quot;288&quot;/&gt;&lt;/object&gt;&lt;object type=&quot;3&quot; unique_id=&quot;10292&quot;&gt;&lt;property id=&quot;20148&quot; value=&quot;5&quot;/&gt;&lt;property id=&quot;20300&quot; value=&quot;Slide 13&quot;/&gt;&lt;property id=&quot;20307&quot; value=&quot;289&quot;/&gt;&lt;/object&gt;&lt;object type=&quot;3&quot; unique_id=&quot;10293&quot;&gt;&lt;property id=&quot;20148&quot; value=&quot;5&quot;/&gt;&lt;property id=&quot;20300&quot; value=&quot;Slide 14&quot;/&gt;&lt;property id=&quot;20307&quot; value=&quot;290&quot;/&gt;&lt;/object&gt;&lt;object type=&quot;3&quot; unique_id=&quot;10294&quot;&gt;&lt;property id=&quot;20148&quot; value=&quot;5&quot;/&gt;&lt;property id=&quot;20300&quot; value=&quot;Slide 15&quot;/&gt;&lt;property id=&quot;20307&quot; value=&quot;291&quot;/&gt;&lt;/object&gt;&lt;object type=&quot;3&quot; unique_id=&quot;10295&quot;&gt;&lt;property id=&quot;20148&quot; value=&quot;5&quot;/&gt;&lt;property id=&quot;20300&quot; value=&quot;Slide 16&quot;/&gt;&lt;property id=&quot;20307&quot; value=&quot;292&quot;/&gt;&lt;/object&gt;&lt;object type=&quot;3&quot; unique_id=&quot;10296&quot;&gt;&lt;property id=&quot;20148&quot; value=&quot;5&quot;/&gt;&lt;property id=&quot;20300&quot; value=&quot;Slide 17&quot;/&gt;&lt;property id=&quot;20307&quot; value=&quot;293&quot;/&gt;&lt;/object&gt;&lt;object type=&quot;3&quot; unique_id=&quot;10297&quot;&gt;&lt;property id=&quot;20148&quot; value=&quot;5&quot;/&gt;&lt;property id=&quot;20300&quot; value=&quot;Slide 18&quot;/&gt;&lt;property id=&quot;20307&quot; value=&quot;294&quot;/&gt;&lt;/object&gt;&lt;object type=&quot;3&quot; unique_id=&quot;10298&quot;&gt;&lt;property id=&quot;20148&quot; value=&quot;5&quot;/&gt;&lt;property id=&quot;20300&quot; value=&quot;Slide 19&quot;/&gt;&lt;property id=&quot;20307&quot; value=&quot;295&quot;/&gt;&lt;/object&gt;&lt;object type=&quot;3&quot; unique_id=&quot;10299&quot;&gt;&lt;property id=&quot;20148&quot; value=&quot;5&quot;/&gt;&lt;property id=&quot;20300&quot; value=&quot;Slide 20&quot;/&gt;&lt;property id=&quot;20307&quot; value=&quot;296&quot;/&gt;&lt;/object&gt;&lt;object type=&quot;3&quot; unique_id=&quot;10300&quot;&gt;&lt;property id=&quot;20148&quot; value=&quot;5&quot;/&gt;&lt;property id=&quot;20300&quot; value=&quot;Slide 21&quot;/&gt;&lt;property id=&quot;20307&quot; value=&quot;297&quot;/&gt;&lt;/object&gt;&lt;object type=&quot;3&quot; unique_id=&quot;10301&quot;&gt;&lt;property id=&quot;20148&quot; value=&quot;5&quot;/&gt;&lt;property id=&quot;20300&quot; value=&quot;Slide 22&quot;/&gt;&lt;property id=&quot;20307&quot; value=&quot;298&quot;/&gt;&lt;/object&gt;&lt;object type=&quot;3&quot; unique_id=&quot;10542&quot;&gt;&lt;property id=&quot;20148&quot; value=&quot;5&quot;/&gt;&lt;property id=&quot;20300&quot; value=&quot;Slide 23 - &amp;quot;And The Winners Are?&amp;quot;&quot;/&gt;&lt;property id=&quot;20307&quot; value=&quot;302&quot;/&gt;&lt;/object&gt;&lt;object type=&quot;3&quot; unique_id=&quot;10543&quot;&gt;&lt;property id=&quot;20148&quot; value=&quot;5&quot;/&gt;&lt;property id=&quot;20300&quot; value=&quot;Slide 24&quot;/&gt;&lt;property id=&quot;20307&quot; value=&quot;299&quot;/&gt;&lt;/object&gt;&lt;object type=&quot;3&quot; unique_id=&quot;10544&quot;&gt;&lt;property id=&quot;20148&quot; value=&quot;5&quot;/&gt;&lt;property id=&quot;20300&quot; value=&quot;Slide 25&quot;/&gt;&lt;property id=&quot;20307&quot; value=&quot;304&quot;/&gt;&lt;/object&gt;&lt;object type=&quot;3&quot; unique_id=&quot;10545&quot;&gt;&lt;property id=&quot;20148&quot; value=&quot;5&quot;/&gt;&lt;property id=&quot;20300&quot; value=&quot;Slide 26&quot;/&gt;&lt;property id=&quot;20307&quot; value=&quot;305&quot;/&gt;&lt;/object&gt;&lt;object type=&quot;3&quot; unique_id=&quot;10546&quot;&gt;&lt;property id=&quot;20148&quot; value=&quot;5&quot;/&gt;&lt;property id=&quot;20300&quot; value=&quot;Slide 27&quot;/&gt;&lt;property id=&quot;20307&quot; value=&quot;306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SVCC 1">
      <a:dk1>
        <a:sysClr val="windowText" lastClr="000000"/>
      </a:dk1>
      <a:lt1>
        <a:srgbClr val="BFBF00"/>
      </a:lt1>
      <a:dk2>
        <a:srgbClr val="1F497D"/>
      </a:dk2>
      <a:lt2>
        <a:srgbClr val="7F7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824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Still life</vt:lpstr>
      <vt:lpstr>Natural Subjects </vt:lpstr>
      <vt:lpstr>Artificial Subjects </vt:lpstr>
      <vt:lpstr>Where To Start</vt:lpstr>
      <vt:lpstr>Minimum Equipment</vt:lpstr>
      <vt:lpstr>Minimum Equipment</vt:lpstr>
      <vt:lpstr>Minimum Equipment</vt:lpstr>
      <vt:lpstr>Additional/Optional Equipment</vt:lpstr>
      <vt:lpstr>Additional/Optional Equipment</vt:lpstr>
      <vt:lpstr>Choosing The Subject</vt:lpstr>
      <vt:lpstr>Lighting</vt:lpstr>
      <vt:lpstr>Lenses</vt:lpstr>
      <vt:lpstr>Use A Tripod</vt:lpstr>
      <vt:lpstr>Use A Tripod</vt:lpstr>
      <vt:lpstr>Backgrounds</vt:lpstr>
      <vt:lpstr>Composing The Shot</vt:lpstr>
      <vt:lpstr>Composing The Shot</vt:lpstr>
      <vt:lpstr>Take Your Time</vt:lpstr>
      <vt:lpstr>Camera Settings</vt:lpstr>
      <vt:lpstr>Still Life Tips Summary</vt:lpstr>
      <vt:lpstr>Practical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Tindale, Gary (Information Services)</dc:creator>
  <cp:lastModifiedBy>Gary</cp:lastModifiedBy>
  <cp:revision>62</cp:revision>
  <dcterms:created xsi:type="dcterms:W3CDTF">2012-06-10T03:16:34Z</dcterms:created>
  <dcterms:modified xsi:type="dcterms:W3CDTF">2014-04-10T13:14:06Z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fa02f111-6cac-4939-bb4b-0d848bedd8b2</vt:lpwstr>
  </property>
  <property fmtid="{D5CDD505-2E9C-101B-9397-08002B2CF9AE}" pid="3" name="SercoClassification">
    <vt:lpwstr>NOT A SERCO DOCUMENT (No Visible Marking)</vt:lpwstr>
  </property>
</Properties>
</file>